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7" r:id="rId2"/>
    <p:sldId id="341" r:id="rId3"/>
    <p:sldId id="342" r:id="rId4"/>
    <p:sldId id="355" r:id="rId5"/>
    <p:sldId id="345" r:id="rId6"/>
    <p:sldId id="357" r:id="rId7"/>
    <p:sldId id="356" r:id="rId8"/>
  </p:sldIdLst>
  <p:sldSz cx="9144000" cy="6858000" type="screen4x3"/>
  <p:notesSz cx="6669088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ончаров Виктор Александрович" initials="ГВ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76" autoAdjust="0"/>
  </p:normalViewPr>
  <p:slideViewPr>
    <p:cSldViewPr>
      <p:cViewPr>
        <p:scale>
          <a:sx n="118" d="100"/>
          <a:sy n="118" d="100"/>
        </p:scale>
        <p:origin x="-762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890664" cy="488791"/>
          </a:xfrm>
          <a:prstGeom prst="rect">
            <a:avLst/>
          </a:prstGeom>
        </p:spPr>
        <p:txBody>
          <a:bodyPr vert="horz" lIns="90178" tIns="45089" rIns="90178" bIns="45089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868" y="1"/>
            <a:ext cx="2890664" cy="488791"/>
          </a:xfrm>
          <a:prstGeom prst="rect">
            <a:avLst/>
          </a:prstGeom>
        </p:spPr>
        <p:txBody>
          <a:bodyPr vert="horz" lIns="90178" tIns="45089" rIns="90178" bIns="45089" rtlCol="0"/>
          <a:lstStyle>
            <a:lvl1pPr algn="r">
              <a:defRPr sz="1100"/>
            </a:lvl1pPr>
          </a:lstStyle>
          <a:p>
            <a:fld id="{35FFFB1F-79CC-44C5-B7F5-3A9FDEC66893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283876"/>
            <a:ext cx="2890664" cy="488790"/>
          </a:xfrm>
          <a:prstGeom prst="rect">
            <a:avLst/>
          </a:prstGeom>
        </p:spPr>
        <p:txBody>
          <a:bodyPr vert="horz" lIns="90178" tIns="45089" rIns="90178" bIns="45089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868" y="9283876"/>
            <a:ext cx="2890664" cy="488790"/>
          </a:xfrm>
          <a:prstGeom prst="rect">
            <a:avLst/>
          </a:prstGeom>
        </p:spPr>
        <p:txBody>
          <a:bodyPr vert="horz" lIns="90178" tIns="45089" rIns="90178" bIns="45089" rtlCol="0" anchor="b"/>
          <a:lstStyle>
            <a:lvl1pPr algn="r">
              <a:defRPr sz="1100"/>
            </a:lvl1pPr>
          </a:lstStyle>
          <a:p>
            <a:fld id="{F55F4DB3-C987-4BD4-875C-3B38C7385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106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890664" cy="488791"/>
          </a:xfrm>
          <a:prstGeom prst="rect">
            <a:avLst/>
          </a:prstGeom>
        </p:spPr>
        <p:txBody>
          <a:bodyPr vert="horz" lIns="90178" tIns="45089" rIns="90178" bIns="45089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868" y="1"/>
            <a:ext cx="2890664" cy="488791"/>
          </a:xfrm>
          <a:prstGeom prst="rect">
            <a:avLst/>
          </a:prstGeom>
        </p:spPr>
        <p:txBody>
          <a:bodyPr vert="horz" lIns="90178" tIns="45089" rIns="90178" bIns="45089" rtlCol="0"/>
          <a:lstStyle>
            <a:lvl1pPr algn="r">
              <a:defRPr sz="1100"/>
            </a:lvl1pPr>
          </a:lstStyle>
          <a:p>
            <a:fld id="{F6EE2975-3A49-4B55-95F0-3874B6F44EA2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78" tIns="45089" rIns="90178" bIns="450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599" y="4642724"/>
            <a:ext cx="5335893" cy="4399115"/>
          </a:xfrm>
          <a:prstGeom prst="rect">
            <a:avLst/>
          </a:prstGeom>
        </p:spPr>
        <p:txBody>
          <a:bodyPr vert="horz" lIns="90178" tIns="45089" rIns="90178" bIns="4508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283876"/>
            <a:ext cx="2890664" cy="488790"/>
          </a:xfrm>
          <a:prstGeom prst="rect">
            <a:avLst/>
          </a:prstGeom>
        </p:spPr>
        <p:txBody>
          <a:bodyPr vert="horz" lIns="90178" tIns="45089" rIns="90178" bIns="45089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868" y="9283876"/>
            <a:ext cx="2890664" cy="488790"/>
          </a:xfrm>
          <a:prstGeom prst="rect">
            <a:avLst/>
          </a:prstGeom>
        </p:spPr>
        <p:txBody>
          <a:bodyPr vert="horz" lIns="90178" tIns="45089" rIns="90178" bIns="45089" rtlCol="0" anchor="b"/>
          <a:lstStyle>
            <a:lvl1pPr algn="r">
              <a:defRPr sz="1100"/>
            </a:lvl1pPr>
          </a:lstStyle>
          <a:p>
            <a:fld id="{E6E50868-E48F-4C97-9454-7C791E8A4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85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D4ED3DE7-EBD2-428E-97A2-FB3390C05807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CFD58BEE-5225-4055-A571-B0E754540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9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29874087-2B13-409D-A053-F94EAC981145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1762A1F7-1E70-4808-A017-24BED303C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3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49DF5CAE-FF43-4BE9-84CE-202D3091D790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C4864517-F813-4A71-BBBD-62D137714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4882ADDE-6DBE-4F21-9BD7-E0A0151BC925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8B632D75-0C0E-4DCD-93EA-F60136CB1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8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56C0CA80-53DB-4490-BC06-D11E79071FBE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3BCFA49E-A023-4C6E-A019-D942D5878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5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0A8DE75F-5EEB-4923-A9BA-1E8149536DE1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4EA63FD4-60FD-4EB9-B149-12270BE09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1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6FACA9C2-AC16-435C-93B9-AD789A813A5B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13D5A0A0-FAF6-4CF9-A201-635FE8E8D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4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6FD2580B-36D3-4F19-8748-3F298794F990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FD3D739D-A030-4268-B252-9BBD10CB5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9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4587601B-5ED9-43BC-8CB9-793E1D7E5951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7F02BBA1-0DBC-43A2-AF86-DF94E3280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2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B3EE4BFF-E76F-4D77-AC04-F03FBB43E7ED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C734F696-F67D-4F9A-8B9F-9E9BDB573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FDB0453E-1CF8-407B-9ADC-0187017B761B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23C45C49-E0D5-4F05-853E-FF96E9354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4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2C20FDE-CF09-44ED-8AB0-D6774AE668FC}" type="datetimeFigureOut">
              <a:rPr lang="en-US"/>
              <a:pPr>
                <a:defRPr/>
              </a:pPr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D581038-2DDB-436D-882B-A3FD432CE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6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36512" y="-68328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445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2" y="6040578"/>
            <a:ext cx="85344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708920"/>
            <a:ext cx="8532948" cy="932563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>
              <a:lnSpc>
                <a:spcPct val="120000"/>
              </a:lnSpc>
              <a:tabLst>
                <a:tab pos="368300" algn="l"/>
                <a:tab pos="406400" algn="l"/>
              </a:tabLst>
              <a:defRPr/>
            </a:pPr>
            <a:r>
              <a:rPr lang="en-US" altLang="zh-CN" b="1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ru-RU" altLang="zh-CN" sz="2400" b="1" dirty="0">
                <a:solidFill>
                  <a:prstClr val="black"/>
                </a:solidFill>
                <a:cs typeface="Arial" charset="0"/>
              </a:rPr>
              <a:t>О результатах внеплановых проверок организаций, эксплуатирующих пассажирские подвесные канатные дороги.</a:t>
            </a:r>
            <a:endParaRPr lang="ru-RU" altLang="zh-CN" sz="2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0" y="1052513"/>
            <a:ext cx="9144000" cy="441325"/>
            <a:chOff x="0" y="634"/>
            <a:chExt cx="5760" cy="278"/>
          </a:xfrm>
        </p:grpSpPr>
        <p:sp>
          <p:nvSpPr>
            <p:cNvPr id="8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  <p:sp>
          <p:nvSpPr>
            <p:cNvPr id="9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7584" y="12480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Федеральная служба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по экологическому, технологическому и атомному надзору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Северо-Западное управление</a:t>
            </a:r>
          </a:p>
        </p:txBody>
      </p:sp>
      <p:pic>
        <p:nvPicPr>
          <p:cNvPr id="13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650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540" y="530213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Докладчик: начальник отдела по надзору за подъемными сооружениями Северо-Западного управления </a:t>
            </a:r>
            <a:r>
              <a:rPr lang="ru-RU" b="1" dirty="0" err="1" smtClean="0"/>
              <a:t>Ростехнадзора</a:t>
            </a:r>
            <a:r>
              <a:rPr lang="ru-RU" b="1" dirty="0" smtClean="0"/>
              <a:t> Кирьянов В.И.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904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36512" y="-68328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10445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2" y="6040578"/>
            <a:ext cx="85344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6992" y="1942053"/>
            <a:ext cx="8342064" cy="356380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>
              <a:lnSpc>
                <a:spcPct val="120000"/>
              </a:lnSpc>
              <a:tabLst>
                <a:tab pos="368300" algn="l"/>
                <a:tab pos="406400" algn="l"/>
              </a:tabLst>
              <a:defRPr/>
            </a:pPr>
            <a:r>
              <a:rPr lang="en-US" altLang="zh-CN" b="1" dirty="0">
                <a:solidFill>
                  <a:prstClr val="black"/>
                </a:solidFill>
                <a:cs typeface="Arial" charset="0"/>
              </a:rPr>
              <a:t>	</a:t>
            </a:r>
            <a:endParaRPr lang="ru-RU" altLang="zh-CN" sz="2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0" y="1052513"/>
            <a:ext cx="9144000" cy="441325"/>
            <a:chOff x="0" y="634"/>
            <a:chExt cx="5760" cy="278"/>
          </a:xfrm>
        </p:grpSpPr>
        <p:sp>
          <p:nvSpPr>
            <p:cNvPr id="8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  <p:sp>
          <p:nvSpPr>
            <p:cNvPr id="9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7584" y="12480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Федеральная служба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по экологическому, технологическому и атомному надзору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Северо-Западное управление</a:t>
            </a:r>
          </a:p>
        </p:txBody>
      </p:sp>
      <p:pic>
        <p:nvPicPr>
          <p:cNvPr id="13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650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316" y="2298433"/>
            <a:ext cx="84382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Поручение </a:t>
            </a:r>
            <a:r>
              <a:rPr lang="ru-RU" b="1" dirty="0"/>
              <a:t>Первого Заместителя Председателя Правительства Российской Федерации Д.В. </a:t>
            </a:r>
            <a:r>
              <a:rPr lang="ru-RU" b="1" dirty="0" err="1"/>
              <a:t>Мантурова</a:t>
            </a:r>
            <a:r>
              <a:rPr lang="ru-RU" b="1" dirty="0"/>
              <a:t> от 13.06.2024 № </a:t>
            </a:r>
            <a:r>
              <a:rPr lang="ru-RU" b="1" dirty="0" smtClean="0"/>
              <a:t>МД-П9-17786</a:t>
            </a:r>
          </a:p>
          <a:p>
            <a:endParaRPr lang="ru-RU" sz="1600" dirty="0"/>
          </a:p>
          <a:p>
            <a:endParaRPr lang="ru-RU" sz="1600" dirty="0" smtClean="0"/>
          </a:p>
          <a:p>
            <a:pPr algn="just"/>
            <a:r>
              <a:rPr lang="ru-RU" dirty="0" smtClean="0"/>
              <a:t>Проведение </a:t>
            </a:r>
            <a:r>
              <a:rPr lang="ru-RU" dirty="0"/>
              <a:t>с 1 августа по 31 октября 2024 года в рамках федерального государственного надзора в области промышленной безопасности внеплановые выездные проверки организаций, эксплуатирующих пассажирские подвесные канатные дороги и </a:t>
            </a:r>
            <a:r>
              <a:rPr lang="ru-RU" dirty="0" smtClean="0"/>
              <a:t>фуникулеры.</a:t>
            </a: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1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36512" y="-68328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10445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2" y="6040578"/>
            <a:ext cx="85344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6992" y="1942053"/>
            <a:ext cx="8342064" cy="356380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>
              <a:lnSpc>
                <a:spcPct val="120000"/>
              </a:lnSpc>
              <a:tabLst>
                <a:tab pos="368300" algn="l"/>
                <a:tab pos="406400" algn="l"/>
              </a:tabLst>
              <a:defRPr/>
            </a:pPr>
            <a:r>
              <a:rPr lang="en-US" altLang="zh-CN" b="1" dirty="0">
                <a:solidFill>
                  <a:prstClr val="black"/>
                </a:solidFill>
                <a:cs typeface="Arial" charset="0"/>
              </a:rPr>
              <a:t>	</a:t>
            </a:r>
            <a:endParaRPr lang="ru-RU" altLang="zh-CN" sz="2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0" y="1052513"/>
            <a:ext cx="9144000" cy="441325"/>
            <a:chOff x="0" y="634"/>
            <a:chExt cx="5760" cy="278"/>
          </a:xfrm>
        </p:grpSpPr>
        <p:sp>
          <p:nvSpPr>
            <p:cNvPr id="8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  <p:sp>
          <p:nvSpPr>
            <p:cNvPr id="9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7584" y="12480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Федеральная служба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по экологическому, технологическому и атомному надзору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Северо-Западное управление</a:t>
            </a:r>
          </a:p>
        </p:txBody>
      </p:sp>
      <p:pic>
        <p:nvPicPr>
          <p:cNvPr id="13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650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2506" y="1700808"/>
            <a:ext cx="84382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Аварии при эксплуатации канатных дорог:</a:t>
            </a:r>
            <a:endParaRPr lang="ru-RU" sz="16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/>
              <a:t>16 </a:t>
            </a:r>
            <a:r>
              <a:rPr lang="ru-RU" sz="1600" dirty="0"/>
              <a:t>марта 2018 </a:t>
            </a:r>
            <a:r>
              <a:rPr lang="ru-RU" sz="1600" dirty="0" smtClean="0"/>
              <a:t>года, горнолыжный курорт Гудаури, Грузия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/>
              <a:t>23 мая 2021 </a:t>
            </a:r>
            <a:r>
              <a:rPr lang="ru-RU" sz="1600" dirty="0" smtClean="0"/>
              <a:t>года, маятниковая </a:t>
            </a:r>
            <a:r>
              <a:rPr lang="ru-RU" sz="1600" dirty="0"/>
              <a:t>канатной </a:t>
            </a:r>
            <a:r>
              <a:rPr lang="ru-RU" sz="1600" dirty="0" smtClean="0"/>
              <a:t>дорога </a:t>
            </a:r>
            <a:r>
              <a:rPr lang="ru-RU" sz="1600" dirty="0" err="1" smtClean="0"/>
              <a:t>Стреза-Альпино-Моттароне</a:t>
            </a:r>
            <a:r>
              <a:rPr lang="ru-RU" sz="1600" dirty="0" smtClean="0"/>
              <a:t>, Италия</a:t>
            </a: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/>
              <a:t> </a:t>
            </a:r>
            <a:r>
              <a:rPr lang="ru-RU" sz="1600" dirty="0"/>
              <a:t>19 января 2024 года, горнолыжный курорт Степаново, Московской </a:t>
            </a:r>
            <a:r>
              <a:rPr lang="ru-RU" sz="1600" dirty="0" smtClean="0"/>
              <a:t>область</a:t>
            </a:r>
            <a:endParaRPr lang="ru-RU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/>
              <a:t>12 апреля 2024 </a:t>
            </a:r>
            <a:r>
              <a:rPr lang="ru-RU" sz="1600" dirty="0" smtClean="0"/>
              <a:t>года, Анталия, Турция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06" y="3068960"/>
            <a:ext cx="2283270" cy="289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8960"/>
            <a:ext cx="2318058" cy="289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641" y="3068959"/>
            <a:ext cx="3600823" cy="289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9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44444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10445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2" y="6040578"/>
            <a:ext cx="85344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0" y="1052513"/>
            <a:ext cx="9144000" cy="441325"/>
            <a:chOff x="0" y="634"/>
            <a:chExt cx="5760" cy="278"/>
          </a:xfrm>
        </p:grpSpPr>
        <p:sp>
          <p:nvSpPr>
            <p:cNvPr id="8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  <p:sp>
          <p:nvSpPr>
            <p:cNvPr id="9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7584" y="12480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Федеральная служба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по экологическому, технологическому и атомному надзору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Северо-Западное управление</a:t>
            </a:r>
          </a:p>
        </p:txBody>
      </p:sp>
      <p:pic>
        <p:nvPicPr>
          <p:cNvPr id="13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650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461610"/>
              </p:ext>
            </p:extLst>
          </p:nvPr>
        </p:nvGraphicFramePr>
        <p:xfrm>
          <a:off x="107504" y="2233062"/>
          <a:ext cx="8496944" cy="3140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/>
                <a:gridCol w="6635976"/>
                <a:gridCol w="1284904"/>
              </a:tblGrid>
              <a:tr h="4758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99" marR="9199" marT="9199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Проведено проверок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99" marR="9199" marT="9199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99" marR="9199" marT="9199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99" marR="9199" marT="9199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Выявлено нарушений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99" marR="9199" marT="9199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99" marR="9199" marT="9199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99" marR="9199" marT="9199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Наложено административных </a:t>
                      </a: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наказаний, </a:t>
                      </a: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99" marR="9199" marT="9199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99" marR="9199" marT="9199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99" marR="9199" marT="9199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Административное приостановление деятельности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99" marR="9199" marT="9199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99" marR="9199" marT="9199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99" marR="9199" marT="9199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Наложено административных штрафов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99" marR="9199" marT="9199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99" marR="9199" marT="9199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99" marR="9199" marT="9199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Общая сумма наложенных штрафов, тыс. рублей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99" marR="9199" marT="9199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540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99" marR="9199" marT="9199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  <a:endParaRPr lang="ru-RU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99" marR="9199" marT="9199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Вынесено предупреждений</a:t>
                      </a:r>
                    </a:p>
                  </a:txBody>
                  <a:tcPr marL="9199" marR="9199" marT="9199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99" marR="9199" marT="9199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3508" y="1656867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Результаты </a:t>
            </a:r>
            <a:r>
              <a:rPr lang="ru-RU" b="1" dirty="0"/>
              <a:t>внеплановых проверок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339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36512" y="-81976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10445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2" y="6040578"/>
            <a:ext cx="85344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351" y="1861717"/>
            <a:ext cx="8342064" cy="3370153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r>
              <a:rPr lang="ru-RU" b="1" dirty="0" smtClean="0"/>
              <a:t>Основные нарушения </a:t>
            </a:r>
            <a:r>
              <a:rPr lang="ru-RU" b="1" dirty="0"/>
              <a:t>обязательных требований при эксплуатации канатных дорог, </a:t>
            </a:r>
            <a:r>
              <a:rPr lang="ru-RU" b="1" dirty="0" smtClean="0"/>
              <a:t>выявленные </a:t>
            </a:r>
            <a:r>
              <a:rPr lang="ru-RU" b="1" dirty="0"/>
              <a:t>в ходе проверок:</a:t>
            </a:r>
            <a:endParaRPr lang="ru-RU" b="1" dirty="0" smtClean="0"/>
          </a:p>
          <a:p>
            <a:endParaRPr lang="ru-RU" b="1" dirty="0"/>
          </a:p>
          <a:p>
            <a:pPr marL="285750" indent="-285750">
              <a:buFontTx/>
              <a:buChar char="-"/>
            </a:pPr>
            <a:r>
              <a:rPr lang="ru-RU" dirty="0" smtClean="0"/>
              <a:t>нарушение </a:t>
            </a:r>
            <a:r>
              <a:rPr lang="ru-RU" dirty="0"/>
              <a:t>требований руководства по эксплуатации изготовителя при проведении регламентных работ, технического обслуживания и ремонта;</a:t>
            </a:r>
            <a:endParaRPr lang="ru-RU" dirty="0" smtClean="0"/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не </a:t>
            </a:r>
            <a:r>
              <a:rPr lang="ru-RU" dirty="0"/>
              <a:t>переработаны с учетом действующего законодательства Положение о производственном контроле, а также другие локальные нормативные акты, регламентирующие порядок безопасной эксплуатации канатных дорог</a:t>
            </a:r>
            <a:r>
              <a:rPr lang="ru-RU" dirty="0" smtClean="0"/>
              <a:t>;</a:t>
            </a:r>
            <a:endParaRPr lang="ru-RU" dirty="0" smtClean="0"/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/>
              <a:t>нарушения требований при организации спасательных операций по эвакуации пассажиров в случае аварийной остановки канатной </a:t>
            </a:r>
            <a:r>
              <a:rPr lang="ru-RU" dirty="0" smtClean="0"/>
              <a:t>дороги.</a:t>
            </a:r>
            <a:r>
              <a:rPr lang="ru-RU" dirty="0" smtClean="0"/>
              <a:t> </a:t>
            </a:r>
            <a:endParaRPr lang="ru-RU" dirty="0" smtClean="0"/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0" y="1052513"/>
            <a:ext cx="9144000" cy="441325"/>
            <a:chOff x="0" y="634"/>
            <a:chExt cx="5760" cy="278"/>
          </a:xfrm>
        </p:grpSpPr>
        <p:sp>
          <p:nvSpPr>
            <p:cNvPr id="8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  <p:sp>
          <p:nvSpPr>
            <p:cNvPr id="9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7584" y="12480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Федеральная служба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по экологическому, технологическому и атомному надзору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Северо-Западное управление</a:t>
            </a:r>
          </a:p>
        </p:txBody>
      </p:sp>
      <p:pic>
        <p:nvPicPr>
          <p:cNvPr id="13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650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513651"/>
            <a:ext cx="843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4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36512" y="-81976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10445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2" y="6040578"/>
            <a:ext cx="85344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351" y="1603640"/>
            <a:ext cx="8342064" cy="4478149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r>
              <a:rPr lang="ru-RU" b="1" dirty="0" smtClean="0"/>
              <a:t>Рекомендации по </a:t>
            </a:r>
            <a:r>
              <a:rPr lang="ru-RU" b="1" dirty="0"/>
              <a:t>соблюдению требований промышленной безопасности на опасных производственных объектах, на которых используются пассажирские канатные дороги и </a:t>
            </a:r>
            <a:r>
              <a:rPr lang="ru-RU" b="1" dirty="0" smtClean="0"/>
              <a:t>фуникулеры:</a:t>
            </a:r>
            <a:endParaRPr lang="ru-RU" b="1" dirty="0" smtClean="0"/>
          </a:p>
          <a:p>
            <a:endParaRPr lang="ru-RU" b="1" dirty="0"/>
          </a:p>
          <a:p>
            <a:pPr marL="285750" indent="-285750">
              <a:buFontTx/>
              <a:buChar char="-"/>
            </a:pPr>
            <a:r>
              <a:rPr lang="ru-RU" dirty="0"/>
              <a:t>обеспечить  проведение технического обслуживания, ремонта, осмотра в соответствии с руководством по эксплуатации изготовителя;</a:t>
            </a:r>
            <a:endParaRPr lang="ru-RU" dirty="0" smtClean="0"/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/>
              <a:t>организовать своевременное проведение технического освидетельствования и экспертизы промышленной безопасности</a:t>
            </a:r>
            <a:r>
              <a:rPr lang="ru-RU" dirty="0" smtClean="0"/>
              <a:t>;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/>
              <a:t>обеспечивать укомплектованность штата работников опасного производственного объекта в соответствии с установленными требованиями;</a:t>
            </a:r>
            <a:endParaRPr lang="ru-RU" dirty="0" smtClean="0"/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/>
              <a:t>обратить особое внимание на принимаемые нормативные правовые акты, актуализирующие обязательные требования в области промышленной безопасности.</a:t>
            </a:r>
            <a:r>
              <a:rPr lang="ru-RU" dirty="0" smtClean="0"/>
              <a:t> </a:t>
            </a:r>
            <a:endParaRPr lang="ru-RU" dirty="0" smtClean="0"/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0" y="1052513"/>
            <a:ext cx="9144000" cy="441325"/>
            <a:chOff x="0" y="634"/>
            <a:chExt cx="5760" cy="278"/>
          </a:xfrm>
        </p:grpSpPr>
        <p:sp>
          <p:nvSpPr>
            <p:cNvPr id="8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  <p:sp>
          <p:nvSpPr>
            <p:cNvPr id="9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7584" y="12480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Федеральная служба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по экологическому, технологическому и атомному надзору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Северо-Западное управление</a:t>
            </a:r>
          </a:p>
        </p:txBody>
      </p:sp>
      <p:pic>
        <p:nvPicPr>
          <p:cNvPr id="13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650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513651"/>
            <a:ext cx="843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83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36512" y="-81976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10445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2" y="6040578"/>
            <a:ext cx="85344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400" y="1576909"/>
            <a:ext cx="8342064" cy="2508379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/>
            <a:endParaRPr lang="ru-RU" sz="3200" b="1" dirty="0" smtClean="0"/>
          </a:p>
          <a:p>
            <a:pPr algn="ctr"/>
            <a:endParaRPr lang="ru-RU" sz="3200" b="1" dirty="0"/>
          </a:p>
          <a:p>
            <a:pPr algn="ctr"/>
            <a:endParaRPr lang="ru-RU" sz="3200" b="1" dirty="0" smtClean="0"/>
          </a:p>
          <a:p>
            <a:pPr algn="ctr"/>
            <a:endParaRPr lang="ru-RU" sz="3200" b="1" dirty="0"/>
          </a:p>
          <a:p>
            <a:pPr algn="ctr"/>
            <a:r>
              <a:rPr lang="ru-RU" sz="3200" b="1" dirty="0" smtClean="0"/>
              <a:t>СПАСИБО ЗА ВНИМАНИЕ! </a:t>
            </a:r>
            <a:endParaRPr lang="ru-RU" sz="3200" b="1" dirty="0"/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0" y="1052513"/>
            <a:ext cx="9144000" cy="441325"/>
            <a:chOff x="0" y="634"/>
            <a:chExt cx="5760" cy="278"/>
          </a:xfrm>
        </p:grpSpPr>
        <p:sp>
          <p:nvSpPr>
            <p:cNvPr id="8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  <p:sp>
          <p:nvSpPr>
            <p:cNvPr id="9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7584" y="12480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Федеральная служба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по экологическому, технологическому и атомному надзору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Северо-Западное управление</a:t>
            </a:r>
          </a:p>
        </p:txBody>
      </p:sp>
      <p:pic>
        <p:nvPicPr>
          <p:cNvPr id="13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650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8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anchor="ctr"/>
      <a:lstStyle>
        <a:defPPr algn="ctr">
          <a:defRPr dirty="0">
            <a:solidFill>
              <a:prstClr val="white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</TotalTime>
  <Words>379</Words>
  <Application>Microsoft Office PowerPoint</Application>
  <PresentationFormat>Экран (4:3)</PresentationFormat>
  <Paragraphs>77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Михайлова Ирина Сергеевна</dc:creator>
  <cp:lastModifiedBy>Кирьянов Вячеслав Игоревич</cp:lastModifiedBy>
  <cp:revision>486</cp:revision>
  <cp:lastPrinted>2022-11-15T13:27:12Z</cp:lastPrinted>
  <dcterms:created xsi:type="dcterms:W3CDTF">2014-12-09T06:57:46Z</dcterms:created>
  <dcterms:modified xsi:type="dcterms:W3CDTF">2025-02-05T16:37:02Z</dcterms:modified>
</cp:coreProperties>
</file>